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handoutMasterIdLst>
    <p:handoutMasterId r:id="rId37"/>
  </p:handoutMasterIdLst>
  <p:sldIdLst>
    <p:sldId id="350" r:id="rId3"/>
    <p:sldId id="383" r:id="rId4"/>
    <p:sldId id="410" r:id="rId5"/>
    <p:sldId id="382" r:id="rId6"/>
    <p:sldId id="385" r:id="rId7"/>
    <p:sldId id="360" r:id="rId8"/>
    <p:sldId id="354" r:id="rId9"/>
    <p:sldId id="386" r:id="rId10"/>
    <p:sldId id="396" r:id="rId11"/>
    <p:sldId id="371" r:id="rId12"/>
    <p:sldId id="373" r:id="rId13"/>
    <p:sldId id="391" r:id="rId14"/>
    <p:sldId id="402" r:id="rId15"/>
    <p:sldId id="404" r:id="rId16"/>
    <p:sldId id="403" r:id="rId17"/>
    <p:sldId id="405" r:id="rId18"/>
    <p:sldId id="406" r:id="rId19"/>
    <p:sldId id="400" r:id="rId20"/>
    <p:sldId id="387" r:id="rId21"/>
    <p:sldId id="401" r:id="rId22"/>
    <p:sldId id="409" r:id="rId23"/>
    <p:sldId id="408" r:id="rId24"/>
    <p:sldId id="389" r:id="rId25"/>
    <p:sldId id="390" r:id="rId26"/>
    <p:sldId id="388" r:id="rId27"/>
    <p:sldId id="397" r:id="rId28"/>
    <p:sldId id="393" r:id="rId29"/>
    <p:sldId id="392" r:id="rId30"/>
    <p:sldId id="394" r:id="rId31"/>
    <p:sldId id="398" r:id="rId32"/>
    <p:sldId id="399" r:id="rId33"/>
    <p:sldId id="395" r:id="rId34"/>
    <p:sldId id="368" r:id="rId35"/>
  </p:sldIdLst>
  <p:sldSz cx="9144000" cy="6858000" type="screen4x3"/>
  <p:notesSz cx="9926638" cy="679767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23C"/>
    <a:srgbClr val="F0B307"/>
    <a:srgbClr val="39AAE1"/>
    <a:srgbClr val="AFCA0B"/>
    <a:srgbClr val="008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92736" autoAdjust="0"/>
  </p:normalViewPr>
  <p:slideViewPr>
    <p:cSldViewPr>
      <p:cViewPr varScale="1">
        <p:scale>
          <a:sx n="72" d="100"/>
          <a:sy n="72" d="100"/>
        </p:scale>
        <p:origin x="18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CC059E1-515C-40DE-B874-AC5133A1E2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9896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26T08:55:47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632 2750 24575,'18'1'0,"1"1"0,-1 1 0,1 1 0,-1 1 0,22 8 0,10 2 0,1488 320 0,-1385-309 0,2-7 0,306-4 0,-455-14 0,1-2 0,0 1 0,-1-1 0,1 0 0,-1 0 0,1 0 0,-1-1 0,0 0 0,1 0 0,-1-1 0,0 0 0,-1 0 0,1 0 0,0-1 0,-1 0 0,0 0 0,0 0 0,0-1 0,0 0 0,-1 0 0,0 0 0,0 0 0,0 0 0,-1-1 0,1 0 0,-1 0 0,3-11 0,8-20 0,-2-1 0,-2-1 0,6-50 0,7-125 0,-21 188 0,10-138 0,-7-1 0,-29-284 0,11 370 0,-3 0 0,-4 1 0,-3 1 0,-4 2 0,-2 0 0,-4 2 0,-3 1 0,-4 2 0,-2 2 0,-79-98 0,56 90 0,-3 3 0,-2 2 0,-4 4 0,-3 3 0,-2 3 0,-3 4 0,-3 4 0,-101-48 0,20 25 0,-3 8 0,-239-64 0,342 115 0,0 4 0,-1 2 0,0 4 0,-1 2 0,-100 6 0,141 3 0,1 0 0,-1 2 0,1 1 0,1 1 0,0 1 0,0 1 0,1 1 0,0 1 0,0 2 0,-34 26 0,4 2 0,2 2 0,-90 101 0,102-99 0,2 2 0,2 2 0,2 1 0,3 2 0,2 1 0,2 1 0,-33 102 0,45-107 0,3 0 0,1 0 0,3 1 0,2 0 0,3 0 0,1 1 0,3-1 0,2 1 0,16 83 0,-6-86 0,1 0 0,3-1 0,2 0 0,2-2 0,1 0 0,3-2 0,2 0 0,61 74 0,21 6 0,174 154 0,-131-135 0,-14-13 0,6-7 0,247 163 0,-228-179 0,247 153 0,-300-197 0,210 86 0,-307-144-118,35 11 370,-45-15-346,-1 0 1,1-1-1,-1 0 0,1 1 1,0-1-1,-1 0 0,1 0 0,-1-1 1,1 1-1,0-1 0,-1 1 1,1-1-1,-1 0 0,1 1 1,3-4-1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18B51DA6-6A29-4908-8A82-700ED82886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4689AEB-581A-4F1C-A7A5-1C88298E5D7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B8D095-F40F-4A99-A0AD-AFF151ED8749}" type="datetimeFigureOut">
              <a:rPr lang="cs-CZ"/>
              <a:pPr>
                <a:defRPr/>
              </a:pPr>
              <a:t>28.11.2024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B875D449-2333-4B4D-A0FA-EDDA53ACE6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CA90623D-C756-4FD6-B47F-64F92AE1CE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372FA2-391E-4259-9725-0C6839D52BD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BD3FFF9-1C30-4C1F-B052-A72F112844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4F6BF9-7969-4B7F-B56F-F9B5894DC34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377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4F6BF9-7969-4B7F-B56F-F9B5894DC34B}" type="slidenum">
              <a:rPr lang="cs-CZ" smtClean="0"/>
              <a:pPr>
                <a:defRPr/>
              </a:pPr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21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42449-2B2D-44CF-B1AF-0C5205E33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rgbClr val="008000"/>
                </a:solidFill>
                <a:latin typeface="AvantGarGotItcTEEMedCon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6E4994-DF0B-4230-B082-2500E5FCF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AvantGarGotItcTEEMedCon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4415939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42449-2B2D-44CF-B1AF-0C5205E33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rgbClr val="008000"/>
                </a:solidFill>
                <a:latin typeface="AvantGarGotItcTEEMedCon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6E4994-DF0B-4230-B082-2500E5FCF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AvantGarGotItcTEEMedCon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74621974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.v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7" name="Objekt 7"/>
          <p:cNvGraphicFramePr>
            <a:graphicFrameLocks noChangeAspect="1"/>
          </p:cNvGraphicFramePr>
          <p:nvPr/>
        </p:nvGraphicFramePr>
        <p:xfrm>
          <a:off x="323850" y="184150"/>
          <a:ext cx="15827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5" imgW="1481328" imgH="573024" progId="CorelDraw.Graphic.16">
                  <p:embed/>
                </p:oleObj>
              </mc:Choice>
              <mc:Fallback>
                <p:oleObj name="CorelDRAW" r:id="rId5" imgW="1481328" imgH="573024" progId="CorelDraw.Graphic.16">
                  <p:embed/>
                  <p:pic>
                    <p:nvPicPr>
                      <p:cNvPr id="1027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84150"/>
                        <a:ext cx="15827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 spd="slow">
    <p:push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rgbClr val="375D67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kt 7"/>
          <p:cNvGraphicFramePr>
            <a:graphicFrameLocks noChangeAspect="1"/>
          </p:cNvGraphicFramePr>
          <p:nvPr/>
        </p:nvGraphicFramePr>
        <p:xfrm>
          <a:off x="323850" y="184150"/>
          <a:ext cx="15827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orelDRAW" r:id="rId5" imgW="1481328" imgH="573024" progId="CorelDraw.Graphic.16">
                  <p:embed/>
                </p:oleObj>
              </mc:Choice>
              <mc:Fallback>
                <p:oleObj name="CorelDRAW" r:id="rId5" imgW="1481328" imgH="573024" progId="CorelDraw.Graphic.16">
                  <p:embed/>
                  <p:pic>
                    <p:nvPicPr>
                      <p:cNvPr id="2051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84150"/>
                        <a:ext cx="15827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 spd="slow">
    <p:push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5D67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75D67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odnadpis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2999" y="3573016"/>
            <a:ext cx="6858000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br>
              <a:rPr lang="cs-CZ" altLang="cs-CZ" b="1" dirty="0"/>
            </a:br>
            <a:endParaRPr lang="cs-CZ" altLang="cs-CZ" b="1" dirty="0">
              <a:solidFill>
                <a:srgbClr val="002060"/>
              </a:solidFill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8D5EED9-60C4-421A-B341-149C1B9039E4}"/>
              </a:ext>
            </a:extLst>
          </p:cNvPr>
          <p:cNvSpPr/>
          <p:nvPr/>
        </p:nvSpPr>
        <p:spPr>
          <a:xfrm>
            <a:off x="233361" y="2838099"/>
            <a:ext cx="867727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000" b="1" dirty="0">
                <a:solidFill>
                  <a:srgbClr val="008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Novinky a změny v systému DÚK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000" b="1" dirty="0">
                <a:solidFill>
                  <a:srgbClr val="008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od prosince 2024 </a:t>
            </a:r>
          </a:p>
        </p:txBody>
      </p:sp>
      <p:sp>
        <p:nvSpPr>
          <p:cNvPr id="5125" name="Podnadpis 2"/>
          <p:cNvSpPr>
            <a:spLocks noChangeArrowheads="1"/>
          </p:cNvSpPr>
          <p:nvPr/>
        </p:nvSpPr>
        <p:spPr bwMode="auto">
          <a:xfrm>
            <a:off x="557213" y="6021388"/>
            <a:ext cx="81915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br>
              <a:rPr lang="cs-CZ" altLang="cs-CZ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altLang="cs-CZ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952" y="4557843"/>
            <a:ext cx="1669870" cy="166987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416" y="4535559"/>
            <a:ext cx="1669870" cy="166987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08" y="4535559"/>
            <a:ext cx="1651298" cy="1651298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519418"/>
            <a:ext cx="1702152" cy="1702152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899592" y="1484784"/>
            <a:ext cx="66247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Century Gothic" panose="020B0502020202020204" pitchFamily="34" charset="0"/>
              </a:rPr>
              <a:t>Úvod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Century Gothic" panose="020B0502020202020204" pitchFamily="34" charset="0"/>
              </a:rPr>
              <a:t>Novinky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Zápatí na jízdních řádech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Spoje na objednání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Nové vlaky 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Century Gothic" panose="020B0502020202020204" pitchFamily="34" charset="0"/>
              </a:rPr>
              <a:t>Změny v tarifu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Názvosloví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Úpravy v tarifu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Ceny jízdného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Century Gothic" panose="020B0502020202020204" pitchFamily="34" charset="0"/>
              </a:rPr>
              <a:t>Změny jízdních řádů</a:t>
            </a:r>
            <a:endParaRPr lang="cs-CZ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Nové linky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Změny u autobusových a železničních linek dle jednotlivých oblastí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Century Gothic" panose="020B0502020202020204" pitchFamily="34" charset="0"/>
              </a:rPr>
              <a:t>DÚKapka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5076056" y="54868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Obsah prezentace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7436923-9906-C229-F581-2ECE81F2E8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2080" y="2132856"/>
            <a:ext cx="3528391" cy="235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965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96830C-F094-579C-B4BF-FEE178CF1A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197551A-9EA9-F137-4CCD-95F0C1CCCD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 descr="Obsah obrázku text, venku, obloha, vozidlo&#10;&#10;Popis byl vytvořen automaticky">
            <a:extLst>
              <a:ext uri="{FF2B5EF4-FFF2-40B4-BE49-F238E27FC236}">
                <a16:creationId xmlns:a16="http://schemas.microsoft.com/office/drawing/2014/main" id="{CF22ECC5-9F22-27A6-A2C3-A5184D40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72" y="1206158"/>
            <a:ext cx="7968856" cy="565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597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83568" y="1412776"/>
            <a:ext cx="79928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Rok 2025 – 10 let DÚK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</a:endParaRPr>
          </a:p>
          <a:p>
            <a:endParaRPr lang="cs-CZ" sz="2000" dirty="0">
              <a:latin typeface="Century Gothic" panose="020B0502020202020204" pitchFamily="34" charset="0"/>
            </a:endParaRPr>
          </a:p>
          <a:p>
            <a:r>
              <a:rPr lang="cs-CZ" sz="2000" dirty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Důležité termíny</a:t>
            </a:r>
            <a:endParaRPr lang="cs-CZ" sz="2000" b="1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1. 12. 2024 (mezikrajské linky)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15. 12. 2024 (standardní termín změny JŘ)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1. 1. 2025 (změna tarifu DÚK)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Autobusová a železniční doprava stabilní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Velká výzva – uzavření Benešova mostu v Ústí nad Labem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</a:rPr>
              <a:t>Podpora mobilní dopravní aplikace DÚKapka – elektronizace jízdného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E1C7BC4-FF6D-795E-8DC8-9293CA31369C}"/>
              </a:ext>
            </a:extLst>
          </p:cNvPr>
          <p:cNvSpPr txBox="1"/>
          <p:nvPr/>
        </p:nvSpPr>
        <p:spPr>
          <a:xfrm>
            <a:off x="5076056" y="548680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Úvod</a:t>
            </a:r>
          </a:p>
        </p:txBody>
      </p:sp>
      <p:pic>
        <p:nvPicPr>
          <p:cNvPr id="4" name="Obrázek 3" descr="Obsah obrázku Grafika, snímek obrazovky, logo, Písmo">
            <a:extLst>
              <a:ext uri="{FF2B5EF4-FFF2-40B4-BE49-F238E27FC236}">
                <a16:creationId xmlns:a16="http://schemas.microsoft.com/office/drawing/2014/main" id="{C8569543-DEA8-C338-7AD9-59A249707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907" y="1912047"/>
            <a:ext cx="4678525" cy="139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287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5536" y="1122363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Zápatí u jízdních řádů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436096" y="5375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Novinky</a:t>
            </a:r>
          </a:p>
        </p:txBody>
      </p:sp>
      <p:pic>
        <p:nvPicPr>
          <p:cNvPr id="9" name="Obrázek 8" descr="Obsah obrázku text, snímek obrazovky, Paralelní, číslo&#10;&#10;Popis byl vytvořen automaticky">
            <a:extLst>
              <a:ext uri="{FF2B5EF4-FFF2-40B4-BE49-F238E27FC236}">
                <a16:creationId xmlns:a16="http://schemas.microsoft.com/office/drawing/2014/main" id="{65B3201A-7D28-6435-A194-1F711220E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98" b="4242"/>
          <a:stretch/>
        </p:blipFill>
        <p:spPr>
          <a:xfrm>
            <a:off x="1772998" y="1678150"/>
            <a:ext cx="5525995" cy="512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276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5536" y="1122363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Zápatí u jízdních řádů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436096" y="5375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Novinky</a:t>
            </a:r>
          </a:p>
        </p:txBody>
      </p:sp>
      <p:pic>
        <p:nvPicPr>
          <p:cNvPr id="8" name="Obrázek 7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FCC31043-295B-20FB-83AF-E82D2878B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61"/>
          <a:stretch/>
        </p:blipFill>
        <p:spPr>
          <a:xfrm>
            <a:off x="134555" y="2746820"/>
            <a:ext cx="8874889" cy="152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51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62980" y="1556792"/>
            <a:ext cx="6858000" cy="2387600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87624" y="3944392"/>
            <a:ext cx="6858000" cy="1655762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23528" y="1133455"/>
            <a:ext cx="8136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Spoje na objednání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Rozšíření této služby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Provoz pouze v případě </a:t>
            </a:r>
            <a:b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potřeby ze strany cestujících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Objednání – telefonické x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www.dopravauk.cz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i="1" dirty="0">
                <a:latin typeface="Century Gothic" panose="020B0502020202020204" pitchFamily="34" charset="0"/>
                <a:cs typeface="Arial" panose="020B0604020202020204" pitchFamily="34" charset="0"/>
              </a:rPr>
              <a:t>Velmi malá sídla:</a:t>
            </a:r>
          </a:p>
        </p:txBody>
      </p:sp>
      <p:sp>
        <p:nvSpPr>
          <p:cNvPr id="4" name="Obdélník 3"/>
          <p:cNvSpPr/>
          <p:nvPr/>
        </p:nvSpPr>
        <p:spPr>
          <a:xfrm>
            <a:off x="5436096" y="548680"/>
            <a:ext cx="1802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Novinky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96ED17B-902A-1ACF-763F-499BF97909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" r="6921"/>
          <a:stretch/>
        </p:blipFill>
        <p:spPr>
          <a:xfrm>
            <a:off x="6341129" y="1286314"/>
            <a:ext cx="2419381" cy="4992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7FC109B6-CACC-A851-526C-AC03F3B2F71F}"/>
              </a:ext>
            </a:extLst>
          </p:cNvPr>
          <p:cNvSpPr/>
          <p:nvPr/>
        </p:nvSpPr>
        <p:spPr>
          <a:xfrm rot="237490">
            <a:off x="416892" y="4555105"/>
            <a:ext cx="180020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CHUDEROVEC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DA447276-3DA5-D344-741E-1BB861E06B3C}"/>
              </a:ext>
            </a:extLst>
          </p:cNvPr>
          <p:cNvSpPr/>
          <p:nvPr/>
        </p:nvSpPr>
        <p:spPr>
          <a:xfrm rot="21156386">
            <a:off x="366391" y="3876678"/>
            <a:ext cx="203571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ČERMNÁ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86FC2D1D-2CD1-E285-15B9-06126AE7D31E}"/>
              </a:ext>
            </a:extLst>
          </p:cNvPr>
          <p:cNvSpPr/>
          <p:nvPr/>
        </p:nvSpPr>
        <p:spPr>
          <a:xfrm rot="20879233">
            <a:off x="4144932" y="5526662"/>
            <a:ext cx="180020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SUCHÁ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34047A2C-E155-56A0-19EE-99E9F9011C09}"/>
              </a:ext>
            </a:extLst>
          </p:cNvPr>
          <p:cNvSpPr/>
          <p:nvPr/>
        </p:nvSpPr>
        <p:spPr>
          <a:xfrm rot="865098">
            <a:off x="344102" y="5309815"/>
            <a:ext cx="180020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RYNARTICE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11F8AAE6-C24D-1A4F-8679-AA457DC5BC2C}"/>
              </a:ext>
            </a:extLst>
          </p:cNvPr>
          <p:cNvSpPr/>
          <p:nvPr/>
        </p:nvSpPr>
        <p:spPr>
          <a:xfrm rot="20879233">
            <a:off x="1944317" y="4726934"/>
            <a:ext cx="180020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LOMY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73E93ED4-89E4-03FD-9CD9-9B94238D4F1C}"/>
              </a:ext>
            </a:extLst>
          </p:cNvPr>
          <p:cNvSpPr/>
          <p:nvPr/>
        </p:nvSpPr>
        <p:spPr>
          <a:xfrm>
            <a:off x="2219798" y="5363300"/>
            <a:ext cx="1991878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TÝNIŠTĚ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31F65A0B-6FA0-E476-E179-BB4CFC2A8993}"/>
              </a:ext>
            </a:extLst>
          </p:cNvPr>
          <p:cNvSpPr/>
          <p:nvPr/>
        </p:nvSpPr>
        <p:spPr>
          <a:xfrm rot="432310">
            <a:off x="3908086" y="4838368"/>
            <a:ext cx="180020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LUKOV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C9992AD9-4B5F-71A7-C734-CA94C252AEE3}"/>
              </a:ext>
            </a:extLst>
          </p:cNvPr>
          <p:cNvSpPr/>
          <p:nvPr/>
        </p:nvSpPr>
        <p:spPr>
          <a:xfrm rot="20879233">
            <a:off x="2236580" y="3990828"/>
            <a:ext cx="1829148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>
                <a:solidFill>
                  <a:schemeClr val="tx1"/>
                </a:solidFill>
              </a:rPr>
              <a:t>MUKOV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9D5F5028-00A6-838A-67B4-50F47FD84510}"/>
              </a:ext>
            </a:extLst>
          </p:cNvPr>
          <p:cNvSpPr/>
          <p:nvPr/>
        </p:nvSpPr>
        <p:spPr>
          <a:xfrm rot="21394213">
            <a:off x="3977976" y="4162357"/>
            <a:ext cx="212519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ČERVENÝ ÚJEZD</a:t>
            </a: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39A2F625-05B4-28B6-8567-823D3D46B154}"/>
              </a:ext>
            </a:extLst>
          </p:cNvPr>
          <p:cNvSpPr/>
          <p:nvPr/>
        </p:nvSpPr>
        <p:spPr>
          <a:xfrm rot="447329">
            <a:off x="3470995" y="3494361"/>
            <a:ext cx="1800200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OHNÍČ</a:t>
            </a:r>
          </a:p>
        </p:txBody>
      </p:sp>
    </p:spTree>
    <p:extLst>
      <p:ext uri="{BB962C8B-B14F-4D97-AF65-F5344CB8AC3E}">
        <p14:creationId xmlns:p14="http://schemas.microsoft.com/office/powerpoint/2010/main" val="28590250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7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62980" y="1556792"/>
            <a:ext cx="6858000" cy="2387600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87624" y="3944392"/>
            <a:ext cx="6858000" cy="1655762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5436096" y="548680"/>
            <a:ext cx="3456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Novinky</a:t>
            </a:r>
          </a:p>
        </p:txBody>
      </p:sp>
      <p:pic>
        <p:nvPicPr>
          <p:cNvPr id="7" name="Obrázek 6" descr="Obsah obrázku text, Mobilní telefon, snímek obrazovky, Mobilní zařízení&#10;&#10;Popis byl vytvořen automaticky">
            <a:extLst>
              <a:ext uri="{FF2B5EF4-FFF2-40B4-BE49-F238E27FC236}">
                <a16:creationId xmlns:a16="http://schemas.microsoft.com/office/drawing/2014/main" id="{7C5E6ED7-84A1-9024-F78A-20F9C3048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07" y="1225879"/>
            <a:ext cx="3035389" cy="5396247"/>
          </a:xfrm>
          <a:prstGeom prst="rect">
            <a:avLst/>
          </a:prstGeom>
        </p:spPr>
      </p:pic>
      <p:pic>
        <p:nvPicPr>
          <p:cNvPr id="10" name="Obrázek 9" descr="Obsah obrázku text, Mobilní telefon, snímek obrazovky, Mobilní zařízení&#10;&#10;Popis byl vytvořen automaticky">
            <a:extLst>
              <a:ext uri="{FF2B5EF4-FFF2-40B4-BE49-F238E27FC236}">
                <a16:creationId xmlns:a16="http://schemas.microsoft.com/office/drawing/2014/main" id="{2A3ED6AF-9D47-1FA4-4BA8-45A66059F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06" y="1225879"/>
            <a:ext cx="3035388" cy="5396245"/>
          </a:xfrm>
          <a:prstGeom prst="rect">
            <a:avLst/>
          </a:prstGeom>
        </p:spPr>
      </p:pic>
      <p:pic>
        <p:nvPicPr>
          <p:cNvPr id="14" name="Obrázek 13" descr="Obsah obrázku text, snímek obrazovky, Mobilní telefon, Mobilní zařízení&#10;&#10;Popis byl vytvořen automaticky">
            <a:extLst>
              <a:ext uri="{FF2B5EF4-FFF2-40B4-BE49-F238E27FC236}">
                <a16:creationId xmlns:a16="http://schemas.microsoft.com/office/drawing/2014/main" id="{69422263-0D15-F115-0A46-BF1C297587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18" y="1225879"/>
            <a:ext cx="3009682" cy="53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323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62980" y="1556792"/>
            <a:ext cx="6858000" cy="2387600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87624" y="3944392"/>
            <a:ext cx="6858000" cy="1655762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5436096" y="548680"/>
            <a:ext cx="3456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Novinky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C5E6ED7-84A1-9024-F78A-20F9C3048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707" y="1225879"/>
            <a:ext cx="3035388" cy="539624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A3ED6AF-9D47-1FA4-4BA8-45A66059F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4306" y="1225879"/>
            <a:ext cx="3035387" cy="539624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9422263-0D15-F115-0A46-BF1C297587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4318" y="1225879"/>
            <a:ext cx="3009681" cy="53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388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62980" y="1556792"/>
            <a:ext cx="6858000" cy="2387600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87624" y="3944392"/>
            <a:ext cx="6858000" cy="1655762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23528" y="1085954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Nový vlak v systému DÚK (objednávka MD)</a:t>
            </a:r>
            <a:endParaRPr lang="cs-CZ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 err="1">
                <a:latin typeface="Century Gothic" panose="020B0502020202020204" pitchFamily="34" charset="0"/>
                <a:cs typeface="Arial" panose="020B0604020202020204" pitchFamily="34" charset="0"/>
              </a:rPr>
              <a:t>Sirius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CRRC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Linka R23 Ústí nad Labem – Lysá nad Labem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2 jednotky hned, 3. během roku 2025</a:t>
            </a:r>
          </a:p>
        </p:txBody>
      </p:sp>
      <p:sp>
        <p:nvSpPr>
          <p:cNvPr id="4" name="Obdélník 3"/>
          <p:cNvSpPr/>
          <p:nvPr/>
        </p:nvSpPr>
        <p:spPr>
          <a:xfrm>
            <a:off x="5436096" y="496579"/>
            <a:ext cx="1802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Novinky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A9BE214-3A74-D4C7-53E3-C70D95942A5D}"/>
              </a:ext>
            </a:extLst>
          </p:cNvPr>
          <p:cNvSpPr txBox="1"/>
          <p:nvPr/>
        </p:nvSpPr>
        <p:spPr>
          <a:xfrm>
            <a:off x="1187624" y="630932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entury Gothic" panose="020B0502020202020204" pitchFamily="34" charset="0"/>
              </a:rPr>
              <a:t>DÚK platí v úseku Ústí nad Labem - Mělník</a:t>
            </a:r>
          </a:p>
        </p:txBody>
      </p:sp>
      <p:pic>
        <p:nvPicPr>
          <p:cNvPr id="11" name="Obrázek 10" descr="Obsah obrázku snímek obrazovky&#10;&#10;Popis byl vytvořen automaticky">
            <a:extLst>
              <a:ext uri="{FF2B5EF4-FFF2-40B4-BE49-F238E27FC236}">
                <a16:creationId xmlns:a16="http://schemas.microsoft.com/office/drawing/2014/main" id="{9B63C3EF-781A-1D62-D455-20E3E672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t="1496" r="2216" b="93401"/>
          <a:stretch/>
        </p:blipFill>
        <p:spPr>
          <a:xfrm>
            <a:off x="279366" y="2853358"/>
            <a:ext cx="8585268" cy="642512"/>
          </a:xfrm>
          <a:prstGeom prst="rect">
            <a:avLst/>
          </a:prstGeom>
        </p:spPr>
      </p:pic>
      <p:pic>
        <p:nvPicPr>
          <p:cNvPr id="13" name="Obrázek 12" descr="Obsah obrázku vlak, snímek obrazovky&#10;&#10;Popis byl vytvořen automaticky">
            <a:extLst>
              <a:ext uri="{FF2B5EF4-FFF2-40B4-BE49-F238E27FC236}">
                <a16:creationId xmlns:a16="http://schemas.microsoft.com/office/drawing/2014/main" id="{90917CE9-8579-F5E1-2E65-AFC53533F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76945"/>
          <a:stretch/>
        </p:blipFill>
        <p:spPr>
          <a:xfrm>
            <a:off x="388095" y="3645024"/>
            <a:ext cx="8367809" cy="1871786"/>
          </a:xfrm>
          <a:prstGeom prst="rect">
            <a:avLst/>
          </a:prstGeom>
        </p:spPr>
      </p:pic>
      <p:pic>
        <p:nvPicPr>
          <p:cNvPr id="17" name="Obrázek 16" descr="Obsah obrázku design&#10;&#10;Popis byl vytvořen automaticky">
            <a:extLst>
              <a:ext uri="{FF2B5EF4-FFF2-40B4-BE49-F238E27FC236}">
                <a16:creationId xmlns:a16="http://schemas.microsoft.com/office/drawing/2014/main" id="{4DA3C7DA-F9BC-8958-09A4-9BEF27AFA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45" t="21606" r="24835" b="20302"/>
          <a:stretch/>
        </p:blipFill>
        <p:spPr>
          <a:xfrm>
            <a:off x="386120" y="5772046"/>
            <a:ext cx="908258" cy="109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218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Názvosloví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Od 1. 12. 2024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Nové označení jízdného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Podle nových předpisů ministerstva financí: z kategorie obyčejné jízdné se stane plné jízdné, z kategorie zlevněné zvýhodněné 50 %, z kategorie ZTP, ZTP/P bude zvýhodněné 25 % a z bezplatné přepravy zvýhodněné 0 %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154527" y="6124430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sp>
        <p:nvSpPr>
          <p:cNvPr id="6" name="Obdélník: s odříznutými rohy na opačné straně 5">
            <a:extLst>
              <a:ext uri="{FF2B5EF4-FFF2-40B4-BE49-F238E27FC236}">
                <a16:creationId xmlns:a16="http://schemas.microsoft.com/office/drawing/2014/main" id="{51C74A85-99E9-B73A-7F6E-1BA17293F196}"/>
              </a:ext>
            </a:extLst>
          </p:cNvPr>
          <p:cNvSpPr/>
          <p:nvPr/>
        </p:nvSpPr>
        <p:spPr>
          <a:xfrm>
            <a:off x="1455988" y="5754533"/>
            <a:ext cx="2596073" cy="864096"/>
          </a:xfrm>
          <a:prstGeom prst="snip2Diag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ZTP, ZTP/P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6C0EA2E-EC78-D591-2A6B-CA12211CA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214" y="3719011"/>
            <a:ext cx="2603218" cy="86570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4915931-3EB1-2502-5B69-CBA07735E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322" y="3719012"/>
            <a:ext cx="2597121" cy="86570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4C9B8A3C-64E8-0638-AECF-337BD3F79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4739059"/>
            <a:ext cx="2597121" cy="86570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D5836E0D-18B9-DDAB-F5ED-768985078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975" y="4735967"/>
            <a:ext cx="2597121" cy="86570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C0E42C63-7790-CA01-4509-DBE5B46F05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3975" y="5752922"/>
            <a:ext cx="2597121" cy="865707"/>
          </a:xfrm>
          <a:prstGeom prst="rect">
            <a:avLst/>
          </a:prstGeom>
        </p:spPr>
      </p:pic>
      <p:sp>
        <p:nvSpPr>
          <p:cNvPr id="16" name="Šipka: doprava 15">
            <a:extLst>
              <a:ext uri="{FF2B5EF4-FFF2-40B4-BE49-F238E27FC236}">
                <a16:creationId xmlns:a16="http://schemas.microsoft.com/office/drawing/2014/main" id="{F8E5DCA7-02CE-399C-E343-E3AABE31D0ED}"/>
              </a:ext>
            </a:extLst>
          </p:cNvPr>
          <p:cNvSpPr/>
          <p:nvPr/>
        </p:nvSpPr>
        <p:spPr>
          <a:xfrm>
            <a:off x="4344645" y="3953648"/>
            <a:ext cx="596087" cy="370863"/>
          </a:xfrm>
          <a:prstGeom prst="rightArrow">
            <a:avLst/>
          </a:prstGeom>
          <a:solidFill>
            <a:srgbClr val="39AA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BF47AAB3-4070-14B0-473F-9C30DD7F5F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959" y="4985924"/>
            <a:ext cx="597460" cy="365792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3030E88-1DF7-E21C-AA2D-7C603B7018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288" y="5999563"/>
            <a:ext cx="59746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933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Ceny jízdného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Od 1. 1.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Ceny se upravují v souladu s krajským dopravním plánem každé dva roky s ohledem na vývoj inflace v uplynulých 2 letech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Jízdenky, jak jednotlivé, tak časové, budou od 1. ledna stát zhruba o 15 procent více.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Cena zůstává stejná pouze u roční jízdenky pro cestování po celém Ústeckém kraji.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Časové jízdné mohou cestující zakoupit ještě před koncem roku za stávající ceny.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</p:spTree>
    <p:extLst>
      <p:ext uri="{BB962C8B-B14F-4D97-AF65-F5344CB8AC3E}">
        <p14:creationId xmlns:p14="http://schemas.microsoft.com/office/powerpoint/2010/main" val="1714411835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Ceny jízdného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Jednotlivé jízdné – krátká cesta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CE6F8BC-9C54-D418-18B8-780F4A4D6C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7" t="2947" r="2197" b="10076"/>
          <a:stretch/>
        </p:blipFill>
        <p:spPr>
          <a:xfrm>
            <a:off x="1486743" y="2507196"/>
            <a:ext cx="617051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925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Příklady cen</a:t>
            </a:r>
          </a:p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Lovosice – Litoměřice 7denní (Plná cena)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Žatec – Louny 7denní (Plná cena)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1"/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1EC748F-9487-4C4F-8588-2C9A910609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48" b="8764"/>
          <a:stretch/>
        </p:blipFill>
        <p:spPr>
          <a:xfrm>
            <a:off x="1259631" y="2582221"/>
            <a:ext cx="6153699" cy="77477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27C51521-47A0-3D45-D2D9-29B570665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1" y="4906397"/>
            <a:ext cx="6153699" cy="87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436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Příklady cen</a:t>
            </a:r>
          </a:p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Krupka – Teplice 30denní (Plná cena)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Ústí nad Labem – Děčín 30denní </a:t>
            </a:r>
            <a:b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(Zvýhodněná cena)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083337" y="6106944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7E8758D-7E67-F3F5-AB5C-D354C977F8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6" b="2015"/>
          <a:stretch/>
        </p:blipFill>
        <p:spPr>
          <a:xfrm>
            <a:off x="1440845" y="2557361"/>
            <a:ext cx="6155491" cy="84274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84069CB-6DAC-C831-FCDF-4D6F726C8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844" y="5150122"/>
            <a:ext cx="6150291" cy="84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022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Příklady cen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Jednodenní síťové jízdné</a:t>
            </a:r>
          </a:p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1C0CDF79-2BDB-3F18-3D8D-0F775417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78" t="13848" r="4207" b="8063"/>
          <a:stretch/>
        </p:blipFill>
        <p:spPr>
          <a:xfrm>
            <a:off x="1277634" y="2795484"/>
            <a:ext cx="6588732" cy="271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608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Příklady cen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entury Gothic" panose="020B0502020202020204" pitchFamily="34" charset="0"/>
                <a:cs typeface="Arial" panose="020B0604020202020204" pitchFamily="34" charset="0"/>
              </a:rPr>
              <a:t>Roční síťové jízdné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165FC85-0032-8B48-F625-739AB134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871" y="2951935"/>
            <a:ext cx="7026120" cy="199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522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Úpravy tarifu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Linka U40 od 15. 12. integrovaná do DÚK až do Slaného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Změny v tarifu</a:t>
            </a:r>
          </a:p>
        </p:txBody>
      </p:sp>
      <p:pic>
        <p:nvPicPr>
          <p:cNvPr id="9" name="Obrázek 8" descr="Obsah obrázku text, mapa, atlas, Písmo&#10;&#10;Popis byl vytvořen automaticky">
            <a:extLst>
              <a:ext uri="{FF2B5EF4-FFF2-40B4-BE49-F238E27FC236}">
                <a16:creationId xmlns:a16="http://schemas.microsoft.com/office/drawing/2014/main" id="{FC6FFEC0-7251-2BE0-7C24-054909FBA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84" y="2490264"/>
            <a:ext cx="6174432" cy="43677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Rukopis 18">
                <a:extLst>
                  <a:ext uri="{FF2B5EF4-FFF2-40B4-BE49-F238E27FC236}">
                    <a16:creationId xmlns:a16="http://schemas.microsoft.com/office/drawing/2014/main" id="{FAD0DE54-3BE8-8991-06CD-6F2FEC1258ED}"/>
                  </a:ext>
                </a:extLst>
              </p14:cNvPr>
              <p14:cNvContentPartPr/>
              <p14:nvPr/>
            </p14:nvContentPartPr>
            <p14:xfrm>
              <a:off x="4661591" y="5400614"/>
              <a:ext cx="1211760" cy="1311840"/>
            </p14:xfrm>
          </p:contentPart>
        </mc:Choice>
        <mc:Fallback xmlns="">
          <p:pic>
            <p:nvPicPr>
              <p:cNvPr id="19" name="Rukopis 18">
                <a:extLst>
                  <a:ext uri="{FF2B5EF4-FFF2-40B4-BE49-F238E27FC236}">
                    <a16:creationId xmlns:a16="http://schemas.microsoft.com/office/drawing/2014/main" id="{FAD0DE54-3BE8-8991-06CD-6F2FEC1258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3591" y="5382614"/>
                <a:ext cx="1247400" cy="134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9904458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Mezikrajské linky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Od 1. 12. 2024 nové mezikrajské linky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400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Rumburk – Varnsdorf – Nový Bor – Česká Lípa – Praha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Propojení Šluknovského výběžku, výrazně více spojů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389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a </a:t>
            </a: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589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/nahradí zrušenou linku 701/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389 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Chomutov – Louny – Slaný - Praha, Nádraží Veleslavín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589 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Louny – Žerotín - Hořešovice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708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Panenský Týnec – Klobuky – Slaný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711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Louny – Ročov – Rakovník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887416" y="4574728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311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Jízdní řády</a:t>
            </a:r>
          </a:p>
        </p:txBody>
      </p:sp>
      <p:pic>
        <p:nvPicPr>
          <p:cNvPr id="9" name="Obrázek 8" descr="Obsah obrázku venku, území, vozidlo, sníh&#10;&#10;Popis byl vytvořen automaticky">
            <a:extLst>
              <a:ext uri="{FF2B5EF4-FFF2-40B4-BE49-F238E27FC236}">
                <a16:creationId xmlns:a16="http://schemas.microsoft.com/office/drawing/2014/main" id="{4E1E720F-BA02-FD1E-B393-2C9D7CDA1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24800"/>
          <a:stretch/>
        </p:blipFill>
        <p:spPr>
          <a:xfrm rot="5400000">
            <a:off x="6007309" y="3695689"/>
            <a:ext cx="2762245" cy="31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124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Ústecko – uzavření Mostu Dr. E. Beneše 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2311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Jízdní řády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79929C5-92D3-15BD-FEC1-D04A91BF0F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731" y="1565503"/>
            <a:ext cx="7744538" cy="4904612"/>
          </a:xfrm>
          <a:prstGeom prst="rect">
            <a:avLst/>
          </a:prstGeom>
        </p:spPr>
      </p:pic>
      <p:sp>
        <p:nvSpPr>
          <p:cNvPr id="12" name="Řečová bublina: oválný bublinový popisek 11">
            <a:extLst>
              <a:ext uri="{FF2B5EF4-FFF2-40B4-BE49-F238E27FC236}">
                <a16:creationId xmlns:a16="http://schemas.microsoft.com/office/drawing/2014/main" id="{3EB3DDDC-F17F-B3E1-53C9-7FB39FBA8A4B}"/>
              </a:ext>
            </a:extLst>
          </p:cNvPr>
          <p:cNvSpPr/>
          <p:nvPr/>
        </p:nvSpPr>
        <p:spPr>
          <a:xfrm>
            <a:off x="107504" y="5382209"/>
            <a:ext cx="1656184" cy="756664"/>
          </a:xfrm>
          <a:prstGeom prst="wedgeEllipseCallout">
            <a:avLst/>
          </a:prstGeom>
          <a:solidFill>
            <a:srgbClr val="F0B307"/>
          </a:solidFill>
          <a:ln>
            <a:solidFill>
              <a:srgbClr val="7AB2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ODE DNE VYHLÁŠENÍ</a:t>
            </a:r>
          </a:p>
        </p:txBody>
      </p:sp>
    </p:spTree>
    <p:extLst>
      <p:ext uri="{BB962C8B-B14F-4D97-AF65-F5344CB8AC3E}">
        <p14:creationId xmlns:p14="http://schemas.microsoft.com/office/powerpoint/2010/main" val="412084336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38893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Opatření – Benešův most</a:t>
            </a:r>
            <a:endParaRPr lang="cs-CZ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Posilová doprava kvůli uzavření Mostu Dr. Edvarda Beneše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Vlak U0 Ústí n. L. západ – Ústí n. L. </a:t>
            </a:r>
            <a:r>
              <a:rPr lang="cs-CZ" sz="2000" dirty="0" err="1">
                <a:latin typeface="Century Gothic" panose="020B0502020202020204" pitchFamily="34" charset="0"/>
                <a:cs typeface="Arial" panose="020B0604020202020204" pitchFamily="34" charset="0"/>
              </a:rPr>
              <a:t>Střekov</a:t>
            </a: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Souhrnný interval vlaků U0, U7, U32, R23 cca 30 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Autobusové linky 450, 451, 452 a 453 budou rozdělené, v pracovní dny v čase 5 až 19 hod., s předpokládanou návazností v centru Ústí </a:t>
            </a:r>
            <a:b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nad Labem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MHD - v pracovní dny, v čase 6 až 19 hod., budou linky č. 73, 80 a 81 rozdělené, u linky č. 81 s předpokládanou návazností v centru Ústí nad Labem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Nová linka „X“: trasa ZPA (</a:t>
            </a:r>
            <a:r>
              <a:rPr lang="cs-CZ" sz="2000" dirty="0" err="1">
                <a:latin typeface="Century Gothic" panose="020B0502020202020204" pitchFamily="34" charset="0"/>
                <a:cs typeface="Arial" panose="020B0604020202020204" pitchFamily="34" charset="0"/>
              </a:rPr>
              <a:t>Střekov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) – Výstupní (Krásné Březno) – Pod Vyhlídkou (Krásné Březno)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Nová linka „Y“: trasa Nové krematorium – Kamenný Vrch – Karla IV. – </a:t>
            </a:r>
            <a:r>
              <a:rPr lang="cs-CZ" sz="2000" dirty="0" err="1">
                <a:latin typeface="Century Gothic" panose="020B0502020202020204" pitchFamily="34" charset="0"/>
                <a:cs typeface="Arial" panose="020B0604020202020204" pitchFamily="34" charset="0"/>
              </a:rPr>
              <a:t>Střekov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nádraží – ZPA  / navazující na vlaková spojení nádraží </a:t>
            </a:r>
            <a:r>
              <a:rPr lang="cs-CZ" sz="2000" dirty="0" err="1">
                <a:latin typeface="Century Gothic" panose="020B0502020202020204" pitchFamily="34" charset="0"/>
                <a:cs typeface="Arial" panose="020B0604020202020204" pitchFamily="34" charset="0"/>
              </a:rPr>
              <a:t>Střekov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/ nádraží Západ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Termín zahájení prací se posouvá na začátek roku 2025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887416" y="4574728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311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Jízdní řády</a:t>
            </a:r>
          </a:p>
        </p:txBody>
      </p:sp>
    </p:spTree>
    <p:extLst>
      <p:ext uri="{BB962C8B-B14F-4D97-AF65-F5344CB8AC3E}">
        <p14:creationId xmlns:p14="http://schemas.microsoft.com/office/powerpoint/2010/main" val="889378452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Ústecko </a:t>
            </a: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10" name="Obrázek 9" descr="Obsah obrázku mapa, text, atlas&#10;&#10;Popis byl vytvořen automaticky">
            <a:extLst>
              <a:ext uri="{FF2B5EF4-FFF2-40B4-BE49-F238E27FC236}">
                <a16:creationId xmlns:a16="http://schemas.microsoft.com/office/drawing/2014/main" id="{B965C305-FCCA-6374-CB1A-998E83FEF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6" y="1448353"/>
            <a:ext cx="8537987" cy="535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6565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cs-CZ" sz="24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Lovosicko</a:t>
            </a:r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/Mostecko/Lounsko</a:t>
            </a:r>
            <a:endParaRPr lang="cs-CZ" sz="2000" dirty="0">
              <a:highlight>
                <a:srgbClr val="FFFF00"/>
              </a:highligh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Nová koncepce linky 660 /pojede přes Korozluky/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Nahradí obsluhu MHD č. 10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7" name="Obrázek 6" descr="Obsah obrázku mapa, text, atlas&#10;&#10;Popis byl vytvořen automaticky">
            <a:extLst>
              <a:ext uri="{FF2B5EF4-FFF2-40B4-BE49-F238E27FC236}">
                <a16:creationId xmlns:a16="http://schemas.microsoft.com/office/drawing/2014/main" id="{3670B7C9-8262-1BB0-018A-458FC1B8F8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7" y="2483595"/>
            <a:ext cx="5868652" cy="42442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83AB521-C672-7653-EB62-809897F47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39" y="5072046"/>
            <a:ext cx="2145743" cy="142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266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Chomutovsko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Zrušení linek 564 a 571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Linku 564 nahradí prodloužená linka 732 Žatec – Chomutov </a:t>
            </a:r>
            <a:b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– Litvínov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Linku 571 nahradí 565 </a:t>
            </a:r>
            <a:b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Most – Chomutov </a:t>
            </a:r>
            <a:b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– Radonice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Linka 570 bude </a:t>
            </a:r>
            <a:b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posílena a nahradí 565</a:t>
            </a:r>
            <a:b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do PZ Triangle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9" name="Obrázek 8" descr="Obsah obrázku text, mapa, atlas, diagram">
            <a:extLst>
              <a:ext uri="{FF2B5EF4-FFF2-40B4-BE49-F238E27FC236}">
                <a16:creationId xmlns:a16="http://schemas.microsoft.com/office/drawing/2014/main" id="{060F06A2-6185-7F6B-72D2-8168BD4B84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0" t="8871" r="15265" b="8671"/>
          <a:stretch/>
        </p:blipFill>
        <p:spPr>
          <a:xfrm>
            <a:off x="4203106" y="2730864"/>
            <a:ext cx="4919488" cy="410934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153A05F-A38F-27C1-7CF3-347ED17A1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291685"/>
            <a:ext cx="1944216" cy="12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265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Litoměřicko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Linka 650 pojede nově až do Kladna /s DÚK až do Slaného/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Nová linka 617 /za 646/ prodloužená přes Slaný do Kladna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C05A15A-772A-1D34-CD6F-C304CB1BE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3988" y="2492408"/>
            <a:ext cx="4320480" cy="427377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F9AD6C0-330E-D607-0D91-C2F2E9A81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32" y="5099043"/>
            <a:ext cx="1934432" cy="128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514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Děčínsko/Šluknovský výběžek</a:t>
            </a:r>
          </a:p>
          <a:p>
            <a:endParaRPr lang="cs-CZ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Od 1. 12. 2024 mezikrajská linka 400 Rumburk – Varnsdorf – Nový Bor – Česká Lípa – Praha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Podpora DÚK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Výrazně více spojů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7" name="Obrázek 6" descr="Obsah obrázku text, snímek obrazovky, číslo, řada/pruh&#10;&#10;Popis byl vytvořen automaticky">
            <a:extLst>
              <a:ext uri="{FF2B5EF4-FFF2-40B4-BE49-F238E27FC236}">
                <a16:creationId xmlns:a16="http://schemas.microsoft.com/office/drawing/2014/main" id="{3A1B66B7-EBBC-7B57-EC22-C9F3B6D7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6" y="2950818"/>
            <a:ext cx="8604448" cy="339359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14BD6A5-E784-9C1D-A3D9-FC52B83D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223" y="1987481"/>
            <a:ext cx="1475360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93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Teplicko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Přidání ranních spojů pro lepší návaznost na první vlakové spoje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Změna koncepce – úprava linkového vedení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Zlepšení návazností na vlaky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Stabilizace provozu u linek se zpožděním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3DF3A89-53E3-EEDA-57EE-E15A5B66A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5085542"/>
            <a:ext cx="2124236" cy="141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54736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98072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cs-CZ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Teplicko 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36096" y="513588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Autobusové linky</a:t>
            </a:r>
          </a:p>
        </p:txBody>
      </p:sp>
      <p:pic>
        <p:nvPicPr>
          <p:cNvPr id="9" name="Obrázek 8" descr="Obsah obrázku mapa, atlas, text, diagram&#10;&#10;Popis byl vytvořen automaticky">
            <a:extLst>
              <a:ext uri="{FF2B5EF4-FFF2-40B4-BE49-F238E27FC236}">
                <a16:creationId xmlns:a16="http://schemas.microsoft.com/office/drawing/2014/main" id="{B1F5188E-24F9-B18D-D9E6-B64F8B305C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0" b="10607"/>
          <a:stretch/>
        </p:blipFill>
        <p:spPr>
          <a:xfrm>
            <a:off x="562455" y="1983533"/>
            <a:ext cx="8019089" cy="442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072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59532" y="1076965"/>
            <a:ext cx="86868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Podpora aplikace v rámci kampaně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Cíl: elektronizace jízdného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K 26. 11. 2024  130 519 aktivních / 59 786 registrovaných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Nové funkce /nejnovější aktualizace/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Možnost vrátit zakoupenou neaktivovanou jízdenku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Sledování polohy spoje na mapě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Nové jazykové verze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Odkazy na sociální sítě Facebook a Instagram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entury Gothic" panose="020B0502020202020204" pitchFamily="34" charset="0"/>
                <a:cs typeface="Arial" panose="020B0604020202020204" pitchFamily="34" charset="0"/>
              </a:rPr>
              <a:t>Kromě vlastní aplikace IDOS, do budoucna i Můj vlak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422986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0409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DÚKapka</a:t>
            </a:r>
          </a:p>
        </p:txBody>
      </p:sp>
    </p:spTree>
    <p:extLst>
      <p:ext uri="{BB962C8B-B14F-4D97-AF65-F5344CB8AC3E}">
        <p14:creationId xmlns:p14="http://schemas.microsoft.com/office/powerpoint/2010/main" val="3777887012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422986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0409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DÚKapka</a:t>
            </a:r>
          </a:p>
        </p:txBody>
      </p:sp>
      <p:pic>
        <p:nvPicPr>
          <p:cNvPr id="9" name="Obrázek 8" descr="Obsah obrázku text, snímek obrazovky, Mobilní telefon, Mobilní zařízení&#10;&#10;Popis byl vytvořen automaticky">
            <a:extLst>
              <a:ext uri="{FF2B5EF4-FFF2-40B4-BE49-F238E27FC236}">
                <a16:creationId xmlns:a16="http://schemas.microsoft.com/office/drawing/2014/main" id="{EA9EFE21-CB8A-6E74-7175-A92F05CC30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" y="1133679"/>
            <a:ext cx="3077804" cy="5471652"/>
          </a:xfrm>
          <a:prstGeom prst="rect">
            <a:avLst/>
          </a:prstGeom>
        </p:spPr>
      </p:pic>
      <p:pic>
        <p:nvPicPr>
          <p:cNvPr id="11" name="Obrázek 10" descr="Obsah obrázku text, Mobilní telefon, Mobilní zařízení, Komunikační zařízení&#10;&#10;Popis byl vytvořen automaticky">
            <a:extLst>
              <a:ext uri="{FF2B5EF4-FFF2-40B4-BE49-F238E27FC236}">
                <a16:creationId xmlns:a16="http://schemas.microsoft.com/office/drawing/2014/main" id="{2AD168B9-512C-89BA-7D62-87D152A533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597" y="1122363"/>
            <a:ext cx="3080360" cy="5476194"/>
          </a:xfrm>
          <a:prstGeom prst="rect">
            <a:avLst/>
          </a:prstGeom>
        </p:spPr>
      </p:pic>
      <p:pic>
        <p:nvPicPr>
          <p:cNvPr id="13" name="Obrázek 12" descr="Obsah obrázku text, elektronika, snímek obrazovky, Mobilní telefon&#10;&#10;Popis byl vytvořen automaticky">
            <a:extLst>
              <a:ext uri="{FF2B5EF4-FFF2-40B4-BE49-F238E27FC236}">
                <a16:creationId xmlns:a16="http://schemas.microsoft.com/office/drawing/2014/main" id="{FA7E8869-F745-1775-B888-31A1E48A36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124" y="1138319"/>
            <a:ext cx="3075195" cy="54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645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422986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436096" y="548904"/>
            <a:ext cx="20409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DÚKapka</a:t>
            </a:r>
          </a:p>
        </p:txBody>
      </p:sp>
      <p:pic>
        <p:nvPicPr>
          <p:cNvPr id="15" name="Obrázek 14" descr="Obsah obrázku text, Mobilní telefon, snímek obrazovky, Komunikační zařízení&#10;&#10;Popis byl vytvořen automaticky">
            <a:extLst>
              <a:ext uri="{FF2B5EF4-FFF2-40B4-BE49-F238E27FC236}">
                <a16:creationId xmlns:a16="http://schemas.microsoft.com/office/drawing/2014/main" id="{B37962E1-F8DC-D028-AB63-48A11E39F8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0" y="1270215"/>
            <a:ext cx="2979992" cy="5297763"/>
          </a:xfrm>
          <a:prstGeom prst="rect">
            <a:avLst/>
          </a:prstGeom>
        </p:spPr>
      </p:pic>
      <p:pic>
        <p:nvPicPr>
          <p:cNvPr id="19" name="Obrázek 18" descr="Obsah obrázku text, snímek obrazovky, Mobilní telefon, Mobilní zařízení&#10;&#10;Popis byl vytvořen automaticky">
            <a:extLst>
              <a:ext uri="{FF2B5EF4-FFF2-40B4-BE49-F238E27FC236}">
                <a16:creationId xmlns:a16="http://schemas.microsoft.com/office/drawing/2014/main" id="{E8BB3C94-78C9-9586-5C01-43087519DC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004" y="1270215"/>
            <a:ext cx="2979992" cy="5297764"/>
          </a:xfrm>
          <a:prstGeom prst="rect">
            <a:avLst/>
          </a:prstGeom>
        </p:spPr>
      </p:pic>
      <p:pic>
        <p:nvPicPr>
          <p:cNvPr id="21" name="Obrázek 20" descr="Obsah obrázku text, elektronika, snímek obrazovky, Mobilní telefon&#10;&#10;Popis byl vytvořen automaticky">
            <a:extLst>
              <a:ext uri="{FF2B5EF4-FFF2-40B4-BE49-F238E27FC236}">
                <a16:creationId xmlns:a16="http://schemas.microsoft.com/office/drawing/2014/main" id="{9C164534-8FB1-BAEF-1682-0D619704C8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39" y="1270215"/>
            <a:ext cx="2979992" cy="529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698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743908" y="267487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6093296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Obrázek 8" descr="Obsah obrázku text, kreslené, grafický design, snímek obrazovky&#10;&#10;Popis byl vytvořen automaticky">
            <a:extLst>
              <a:ext uri="{FF2B5EF4-FFF2-40B4-BE49-F238E27FC236}">
                <a16:creationId xmlns:a16="http://schemas.microsoft.com/office/drawing/2014/main" id="{3FF0B2F2-59F2-83DC-15AE-4A04CC8ED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1256427"/>
            <a:ext cx="3904652" cy="5206201"/>
          </a:xfrm>
          <a:prstGeom prst="rect">
            <a:avLst/>
          </a:prstGeom>
        </p:spPr>
      </p:pic>
      <p:pic>
        <p:nvPicPr>
          <p:cNvPr id="11" name="Obrázek 10" descr="Obsah obrázku text, snímek obrazovky, kreslené, Mobilní telefon&#10;&#10;Popis byl vytvořen automaticky">
            <a:extLst>
              <a:ext uri="{FF2B5EF4-FFF2-40B4-BE49-F238E27FC236}">
                <a16:creationId xmlns:a16="http://schemas.microsoft.com/office/drawing/2014/main" id="{9DA91AA1-8DB0-06B4-64EB-DEF33F256B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99" y="251117"/>
            <a:ext cx="2203400" cy="2937867"/>
          </a:xfrm>
          <a:prstGeom prst="rect">
            <a:avLst/>
          </a:prstGeom>
        </p:spPr>
      </p:pic>
      <p:pic>
        <p:nvPicPr>
          <p:cNvPr id="13" name="Obrázek 12" descr="Obsah obrázku text, kreslené, snímek obrazovky, grafický design&#10;&#10;Popis byl vytvořen automaticky">
            <a:extLst>
              <a:ext uri="{FF2B5EF4-FFF2-40B4-BE49-F238E27FC236}">
                <a16:creationId xmlns:a16="http://schemas.microsoft.com/office/drawing/2014/main" id="{ABD3E5B3-06A8-FB90-3A48-A1228F31C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533" y="2740994"/>
            <a:ext cx="3000756" cy="4001008"/>
          </a:xfrm>
          <a:prstGeom prst="rect">
            <a:avLst/>
          </a:prstGeom>
        </p:spPr>
      </p:pic>
      <p:pic>
        <p:nvPicPr>
          <p:cNvPr id="15" name="Obrázek 14" descr="Obsah obrázku text, kreslené, snímek obrazovky&#10;&#10;Popis byl vytvořen automaticky">
            <a:extLst>
              <a:ext uri="{FF2B5EF4-FFF2-40B4-BE49-F238E27FC236}">
                <a16:creationId xmlns:a16="http://schemas.microsoft.com/office/drawing/2014/main" id="{A6ED9271-A3DF-7CDA-44EE-519802A103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092" y="238177"/>
            <a:ext cx="2203400" cy="293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25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5536" y="126876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827584" y="289415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Děkujeme Vám za pozornost!</a:t>
            </a:r>
          </a:p>
        </p:txBody>
      </p:sp>
    </p:spTree>
    <p:extLst>
      <p:ext uri="{BB962C8B-B14F-4D97-AF65-F5344CB8AC3E}">
        <p14:creationId xmlns:p14="http://schemas.microsoft.com/office/powerpoint/2010/main" val="4171489272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4_prezentace VŘ-md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3B900A6D-8525-46DE-9C4D-6DE2002FD54D}" vid="{1FAC841E-11EE-4F2D-AF05-EAC5558B5EF5}"/>
    </a:ext>
  </a:extLst>
</a:theme>
</file>

<file path=ppt/theme/theme2.xml><?xml version="1.0" encoding="utf-8"?>
<a:theme xmlns:a="http://schemas.openxmlformats.org/drawingml/2006/main" name="5_prezentace VŘ-md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FCA0B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zentace1" id="{3B900A6D-8525-46DE-9C4D-6DE2002FD54D}" vid="{071C5E9D-5474-48D4-8B8D-13B9385CE171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 zamestnanec roku 2018-5</Template>
  <TotalTime>4290</TotalTime>
  <Words>975</Words>
  <Application>Microsoft Office PowerPoint</Application>
  <PresentationFormat>Předvádění na obrazovce (4:3)</PresentationFormat>
  <Paragraphs>268</Paragraphs>
  <Slides>33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41" baseType="lpstr">
      <vt:lpstr>Arial</vt:lpstr>
      <vt:lpstr>AvantGarGotItcTEEMedCon</vt:lpstr>
      <vt:lpstr>Calibri</vt:lpstr>
      <vt:lpstr>Century Gothic</vt:lpstr>
      <vt:lpstr>Wingdings</vt:lpstr>
      <vt:lpstr>4_prezentace VŘ-md</vt:lpstr>
      <vt:lpstr>5_prezentace VŘ-md</vt:lpstr>
      <vt:lpstr>CorelDRAW</vt:lpstr>
      <vt:lpstr>Prezentace aplikace PowerPoint</vt:lpstr>
      <vt:lpstr>Prezentace aplikace PowerPoint</vt:lpstr>
      <vt:lpstr>Prezentace aplikace PowerPoint</vt:lpstr>
      <vt:lpstr>Prezentace aplikace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KUUK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Müller Miroslav</dc:creator>
  <cp:lastModifiedBy>Uzivatel</cp:lastModifiedBy>
  <cp:revision>136</cp:revision>
  <cp:lastPrinted>2016-03-18T05:25:32Z</cp:lastPrinted>
  <dcterms:created xsi:type="dcterms:W3CDTF">2018-11-12T09:56:49Z</dcterms:created>
  <dcterms:modified xsi:type="dcterms:W3CDTF">2024-11-28T07:13:47Z</dcterms:modified>
</cp:coreProperties>
</file>